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93" r:id="rId4"/>
    <p:sldId id="291" r:id="rId5"/>
    <p:sldId id="260" r:id="rId6"/>
    <p:sldId id="292" r:id="rId7"/>
    <p:sldId id="294" r:id="rId8"/>
    <p:sldId id="295" r:id="rId9"/>
    <p:sldId id="296" r:id="rId10"/>
    <p:sldId id="297" r:id="rId11"/>
    <p:sldId id="298" r:id="rId12"/>
    <p:sldId id="304" r:id="rId13"/>
    <p:sldId id="305" r:id="rId14"/>
    <p:sldId id="300" r:id="rId15"/>
    <p:sldId id="302" r:id="rId16"/>
    <p:sldId id="303" r:id="rId17"/>
    <p:sldId id="299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8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8C36E-7026-4E70-80A2-626C45C3AC47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BF8D-4EE5-4760-8990-BAAD474BA6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1382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949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1960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可買賣的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要共整合 但大多都不是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我們要如何去決定一對已經偏離共整合假設的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的買賣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9361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可買賣的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要共整合 但大多都不是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我們要如何去決定一對已經偏離共整合假設的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的買賣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798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可買賣的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要共整合 但大多都不是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我們要如何去決定一對已經偏離共整合假設的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的買賣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744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可買賣的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要共整合 但大多都不是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我們要如何去決定一對已經偏離共整合假設的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的買賣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4762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可買賣的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要共整合 但大多都不是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我們要如何去決定一對已經偏離共整合假設的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的買賣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1342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可買賣的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要共整合 但大多都不是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我們要如何去決定一對已經偏離共整合假設的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的買賣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5617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可買賣的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要共整合 但大多都不是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我們要如何去決定一對已經偏離共整合假設的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的買賣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9361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98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可買賣的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要共整合 但大多都不是</a:t>
            </a:r>
            <a:r>
              <a:rPr lang="en-US" altLang="zh-TW" dirty="0" smtClean="0"/>
              <a:t>, </a:t>
            </a:r>
            <a:r>
              <a:rPr lang="zh-TW" altLang="en-US" dirty="0" smtClean="0"/>
              <a:t>我們要如何去決定一對已經偏離共整合假設的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的買賣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9980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3291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214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9740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1960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1960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196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45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424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49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68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68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081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6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6001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824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27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39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25755-FAE7-49D5-A0E7-1F4887AF2132}" type="datetimeFigureOut">
              <a:rPr lang="zh-TW" altLang="en-US" smtClean="0"/>
              <a:pPr/>
              <a:t>2014/11/25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028F-A4D5-47FF-B8E3-2C2A9E686F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94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4911" y="1122363"/>
            <a:ext cx="12057089" cy="2387600"/>
          </a:xfrm>
        </p:spPr>
        <p:txBody>
          <a:bodyPr/>
          <a:lstStyle/>
          <a:p>
            <a:r>
              <a:rPr lang="en-US" altLang="zh-TW" dirty="0" smtClean="0"/>
              <a:t>CH7 Testing For Tradability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46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Estimating the linear relationship:</a:t>
            </a:r>
            <a:br>
              <a:rPr lang="en-US" altLang="zh-TW" dirty="0">
                <a:latin typeface="+mn-lt"/>
              </a:rPr>
            </a:br>
            <a:r>
              <a:rPr lang="en-US" altLang="zh-TW" dirty="0">
                <a:latin typeface="+mn-lt"/>
              </a:rPr>
              <a:t>The </a:t>
            </a:r>
            <a:r>
              <a:rPr lang="en-US" altLang="zh-TW" dirty="0" smtClean="0">
                <a:latin typeface="+mn-lt"/>
              </a:rPr>
              <a:t>regression </a:t>
            </a:r>
            <a:r>
              <a:rPr lang="en-US" altLang="zh-TW" dirty="0">
                <a:latin typeface="+mn-lt"/>
              </a:rPr>
              <a:t>approach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30628" y="1436914"/>
                <a:ext cx="11910951" cy="5011386"/>
              </a:xfrm>
            </p:spPr>
            <p:txBody>
              <a:bodyPr/>
              <a:lstStyle/>
              <a:p>
                <a:r>
                  <a:rPr lang="en-US" altLang="zh-TW" dirty="0" smtClean="0"/>
                  <a:t>Use WLS should face some problems : 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altLang="zh-TW" dirty="0"/>
                  <a:t>W</a:t>
                </a:r>
                <a:r>
                  <a:rPr lang="en-US" altLang="zh-TW" dirty="0" smtClean="0"/>
                  <a:t>eighted </a:t>
                </a:r>
                <a:r>
                  <a:rPr lang="en-US" altLang="zh-TW" dirty="0"/>
                  <a:t>least squares </a:t>
                </a:r>
                <a:r>
                  <a:rPr lang="en-US" altLang="zh-TW" dirty="0" smtClean="0"/>
                  <a:t>approach assume </a:t>
                </a:r>
                <a:r>
                  <a:rPr lang="en-US" altLang="zh-TW" dirty="0"/>
                  <a:t>the error only in the response variable and not in </a:t>
                </a:r>
                <a:r>
                  <a:rPr lang="en-US" altLang="zh-TW" dirty="0" smtClean="0"/>
                  <a:t>both 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altLang="zh-TW" dirty="0" smtClean="0"/>
                  <a:t>We don’t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 smtClean="0">
                            <a:latin typeface="Cambria Math"/>
                          </a:rPr>
                          <m:t>𝛾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dirty="0" smtClean="0"/>
                  <a:t> </a:t>
                </a:r>
                <a:r>
                  <a:rPr lang="en-US" altLang="zh-TW" dirty="0"/>
                  <a:t>term in the </a:t>
                </a:r>
                <a:r>
                  <a:rPr lang="en-US" altLang="zh-TW" dirty="0" smtClean="0"/>
                  <a:t>denominator . It make the process of </a:t>
                </a:r>
                <a:r>
                  <a:rPr lang="en-US" altLang="zh-TW" dirty="0"/>
                  <a:t>minimize the chi-squared merit function need to resort to numerical methods </a:t>
                </a:r>
                <a:r>
                  <a:rPr lang="en-US" altLang="zh-TW" dirty="0" smtClean="0"/>
                  <a:t>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 smtClean="0"/>
                  <a:t>So , using regression approach to solve this kind of problems is very </a:t>
                </a:r>
                <a:r>
                  <a:rPr lang="en-US" altLang="zh-TW" dirty="0" err="1" smtClean="0"/>
                  <a:t>very</a:t>
                </a:r>
                <a:r>
                  <a:rPr lang="en-US" altLang="zh-TW" dirty="0" smtClean="0"/>
                  <a:t> complicated !</a:t>
                </a:r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8" y="1436914"/>
                <a:ext cx="11910951" cy="5011386"/>
              </a:xfrm>
              <a:blipFill rotWithShape="1">
                <a:blip r:embed="rId3" cstate="print"/>
                <a:stretch>
                  <a:fillRect l="-1024" t="-19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550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Testing residual for tradability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2388" y="1757548"/>
            <a:ext cx="11631706" cy="4963927"/>
          </a:xfrm>
        </p:spPr>
        <p:txBody>
          <a:bodyPr>
            <a:normAutofit/>
          </a:bodyPr>
          <a:lstStyle/>
          <a:p>
            <a:r>
              <a:rPr lang="en-US" altLang="zh-TW" dirty="0"/>
              <a:t>In an ideal situation for </a:t>
            </a:r>
            <a:r>
              <a:rPr lang="en-US" altLang="zh-TW" dirty="0" smtClean="0"/>
              <a:t>tradability , the </a:t>
            </a:r>
            <a:r>
              <a:rPr lang="en-US" altLang="zh-TW" dirty="0"/>
              <a:t>two stocks would be </a:t>
            </a:r>
            <a:r>
              <a:rPr lang="en-US" altLang="zh-TW" dirty="0" err="1" smtClean="0">
                <a:solidFill>
                  <a:srgbClr val="FF0000"/>
                </a:solidFill>
              </a:rPr>
              <a:t>cointegrated</a:t>
            </a:r>
            <a:r>
              <a:rPr lang="en-US" altLang="zh-TW" dirty="0" smtClean="0"/>
              <a:t> , </a:t>
            </a:r>
            <a:r>
              <a:rPr lang="en-US" altLang="zh-TW" dirty="0"/>
              <a:t>and the </a:t>
            </a:r>
            <a:r>
              <a:rPr lang="en-US" altLang="zh-TW" dirty="0">
                <a:solidFill>
                  <a:srgbClr val="FF0000"/>
                </a:solidFill>
              </a:rPr>
              <a:t>residual series </a:t>
            </a:r>
            <a:r>
              <a:rPr lang="en-US" altLang="zh-TW" dirty="0" smtClean="0">
                <a:solidFill>
                  <a:srgbClr val="FF0000"/>
                </a:solidFill>
              </a:rPr>
              <a:t>would be stationary </a:t>
            </a:r>
            <a:r>
              <a:rPr lang="en-US" altLang="zh-TW" dirty="0" smtClean="0"/>
              <a:t>. </a:t>
            </a:r>
            <a:endParaRPr lang="en-US" altLang="zh-TW" dirty="0"/>
          </a:p>
          <a:p>
            <a:pPr lvl="1">
              <a:buFontTx/>
              <a:buChar char="-"/>
            </a:pPr>
            <a:r>
              <a:rPr lang="en-US" altLang="zh-TW" dirty="0" smtClean="0"/>
              <a:t>Mean reversion.</a:t>
            </a:r>
          </a:p>
          <a:p>
            <a:pPr marL="0" indent="0">
              <a:buNone/>
            </a:pPr>
            <a:r>
              <a:rPr lang="en-US" altLang="zh-TW" dirty="0" smtClean="0"/>
              <a:t>   So It </a:t>
            </a:r>
            <a:r>
              <a:rPr lang="en-US" altLang="zh-TW" dirty="0"/>
              <a:t>would therefore be nice if we could quantify the degree of </a:t>
            </a:r>
            <a:r>
              <a:rPr lang="en-US" altLang="zh-TW" dirty="0" smtClean="0"/>
              <a:t>mean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reversion of </a:t>
            </a:r>
            <a:r>
              <a:rPr lang="en-US" altLang="zh-TW" dirty="0"/>
              <a:t>a given time series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frequency of zero-crossing is then the number of times we can expect the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time </a:t>
            </a:r>
            <a:r>
              <a:rPr lang="en-US" altLang="zh-TW" dirty="0"/>
              <a:t>series to cross its </a:t>
            </a:r>
            <a:r>
              <a:rPr lang="en-US" altLang="zh-TW" dirty="0" smtClean="0"/>
              <a:t>equilibrium value </a:t>
            </a:r>
            <a:r>
              <a:rPr lang="en-US" altLang="zh-TW" dirty="0"/>
              <a:t>in unit time</a:t>
            </a:r>
            <a:r>
              <a:rPr lang="en-US" altLang="zh-TW" dirty="0" smtClean="0"/>
              <a:t>.</a:t>
            </a:r>
          </a:p>
          <a:p>
            <a:pPr marL="457200" lvl="1" indent="0">
              <a:buNone/>
            </a:pPr>
            <a:r>
              <a:rPr lang="en-US" altLang="zh-TW" dirty="0" smtClean="0"/>
              <a:t>- Time of mean reversion more short -&gt; Time of holding position more short.</a:t>
            </a:r>
          </a:p>
          <a:p>
            <a:r>
              <a:rPr lang="en-US" altLang="zh-TW" dirty="0"/>
              <a:t>It turns out that highly mean-reverting series are also characterized by a</a:t>
            </a:r>
          </a:p>
          <a:p>
            <a:pPr marL="0" indent="0">
              <a:buNone/>
            </a:pPr>
            <a:r>
              <a:rPr lang="en-US" altLang="zh-TW" dirty="0" smtClean="0"/>
              <a:t>   high </a:t>
            </a:r>
            <a:r>
              <a:rPr lang="en-US" altLang="zh-TW" dirty="0"/>
              <a:t>frequency of zero-crossings</a:t>
            </a:r>
            <a:r>
              <a:rPr lang="en-US" altLang="zh-TW" dirty="0" smtClean="0"/>
              <a:t>.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3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Testing residual for tradability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82388" y="1112520"/>
                <a:ext cx="11631706" cy="5608955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How to explain Zero-crossing ?</a:t>
                </a:r>
              </a:p>
              <a:p>
                <a:pPr lvl="1">
                  <a:buFontTx/>
                  <a:buChar char="-"/>
                </a:pPr>
                <a:r>
                  <a:rPr lang="en-US" altLang="zh-TW" dirty="0" smtClean="0"/>
                  <a:t>Arcsine </a:t>
                </a:r>
                <a:r>
                  <a:rPr lang="en-US" altLang="zh-TW" dirty="0"/>
                  <a:t>law : </a:t>
                </a:r>
                <a:r>
                  <a:rPr lang="en-US" altLang="zh-TW" dirty="0" smtClean="0"/>
                  <a:t>(P</a:t>
                </a:r>
                <a:r>
                  <a:rPr lang="en-US" altLang="zh-TW" dirty="0"/>
                  <a:t>. </a:t>
                </a:r>
                <a:r>
                  <a:rPr lang="en-US" altLang="zh-TW" dirty="0" smtClean="0"/>
                  <a:t>Levy)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zh-TW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𝑎𝑟𝑐𝑠𝑖𝑛𝑒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rad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)</m:t>
                    </m:r>
                  </m:oMath>
                </a14:m>
                <a:r>
                  <a:rPr lang="zh-TW" altLang="en-US" dirty="0" smtClean="0"/>
                  <a:t>  </a:t>
                </a:r>
                <a:r>
                  <a:rPr lang="en-US" altLang="zh-TW" dirty="0" smtClean="0"/>
                  <a:t>with pdf 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</m:den>
                    </m:f>
                  </m:oMath>
                </a14:m>
                <a:r>
                  <a:rPr lang="zh-TW" altLang="en-US" dirty="0" smtClean="0"/>
                  <a:t> </a:t>
                </a:r>
                <a:endParaRPr lang="en-US" altLang="zh-TW" dirty="0" smtClean="0"/>
              </a:p>
              <a:p>
                <a:pPr marL="457200" lvl="1" indent="0">
                  <a:buNone/>
                </a:pP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                                                                               1. T : stop time of the series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                                                                                            g : the last time when zero is </a:t>
                </a:r>
                <a:r>
                  <a:rPr lang="en-US" altLang="zh-TW" dirty="0" smtClean="0"/>
                  <a:t>visited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                                                                               2</a:t>
                </a:r>
                <a:r>
                  <a:rPr lang="en-US" altLang="zh-TW" dirty="0"/>
                  <a:t>. we expect the </a:t>
                </a:r>
                <a:r>
                  <a:rPr lang="en-US" altLang="zh-TW" dirty="0" smtClean="0"/>
                  <a:t>zero crossing </a:t>
                </a:r>
                <a:r>
                  <a:rPr lang="en-US" altLang="zh-TW" dirty="0"/>
                  <a:t>to have </a:t>
                </a: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                                                                                    occurred </a:t>
                </a:r>
                <a:r>
                  <a:rPr lang="en-US" altLang="zh-TW" dirty="0"/>
                  <a:t>with high probability only at </a:t>
                </a: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                                                                                    the </a:t>
                </a:r>
                <a:r>
                  <a:rPr lang="en-US" altLang="zh-TW" dirty="0"/>
                  <a:t>extremes of </a:t>
                </a:r>
                <a:r>
                  <a:rPr lang="en-US" altLang="zh-TW" dirty="0" smtClean="0"/>
                  <a:t>the time </a:t>
                </a:r>
                <a:r>
                  <a:rPr lang="en-US" altLang="zh-TW" dirty="0"/>
                  <a:t>interval.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2388" y="1112520"/>
                <a:ext cx="11631706" cy="5608955"/>
              </a:xfrm>
              <a:blipFill rotWithShape="0">
                <a:blip r:embed="rId3"/>
                <a:stretch>
                  <a:fillRect l="-943" t="-1848" r="-13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895" y="2726691"/>
            <a:ext cx="5655945" cy="352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85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Testing residual for tradability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2388" y="1112520"/>
            <a:ext cx="11631706" cy="5608955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Direct method (this book tell us):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1</a:t>
            </a:r>
            <a:r>
              <a:rPr lang="en-US" altLang="zh-TW" dirty="0"/>
              <a:t>. First, we get the sample small size population of time between crossings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by </a:t>
            </a:r>
            <a:r>
              <a:rPr lang="en-US" altLang="zh-TW" dirty="0"/>
              <a:t>counting the time between subsequent crossings in the residual series.</a:t>
            </a:r>
          </a:p>
          <a:p>
            <a:pPr marL="0" indent="0">
              <a:buNone/>
            </a:pPr>
            <a:r>
              <a:rPr lang="en-US" altLang="zh-TW" dirty="0" smtClean="0"/>
              <a:t>    2</a:t>
            </a:r>
            <a:r>
              <a:rPr lang="en-US" altLang="zh-TW" dirty="0"/>
              <a:t>. A probability distribution is then constructed by resampling repeatedly</a:t>
            </a:r>
          </a:p>
          <a:p>
            <a:pPr marL="0" indent="0">
              <a:buNone/>
            </a:pPr>
            <a:r>
              <a:rPr lang="en-US" altLang="zh-TW" dirty="0" smtClean="0"/>
              <a:t>        from </a:t>
            </a:r>
            <a:r>
              <a:rPr lang="en-US" altLang="zh-TW" dirty="0"/>
              <a:t>the existing sample. The large sample obtained as a result of the </a:t>
            </a:r>
            <a:r>
              <a:rPr lang="en-US" altLang="zh-TW" dirty="0" smtClean="0"/>
              <a:t>       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resampling exercise </a:t>
            </a:r>
            <a:r>
              <a:rPr lang="en-US" altLang="zh-TW" dirty="0"/>
              <a:t>is then used to construct the probability distribution</a:t>
            </a:r>
            <a:r>
              <a:rPr lang="en-US" altLang="zh-TW" dirty="0" smtClean="0"/>
              <a:t>.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(Bootstrap method)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3</a:t>
            </a:r>
            <a:r>
              <a:rPr lang="en-US" altLang="zh-TW" dirty="0"/>
              <a:t>. Percentile levels may then be constructed for the population. We can</a:t>
            </a:r>
          </a:p>
          <a:p>
            <a:pPr marL="0" indent="0">
              <a:buNone/>
            </a:pPr>
            <a:r>
              <a:rPr lang="en-US" altLang="zh-TW" dirty="0" smtClean="0"/>
              <a:t>        then </a:t>
            </a:r>
            <a:r>
              <a:rPr lang="en-US" altLang="zh-TW" dirty="0"/>
              <a:t>check to see if the rates at the desired percentile levels on either side</a:t>
            </a:r>
          </a:p>
          <a:p>
            <a:pPr marL="0" indent="0">
              <a:buNone/>
            </a:pPr>
            <a:r>
              <a:rPr lang="en-US" altLang="zh-TW" dirty="0" smtClean="0"/>
              <a:t>        of </a:t>
            </a:r>
            <a:r>
              <a:rPr lang="en-US" altLang="zh-TW" dirty="0"/>
              <a:t>the median satisfy our trading requirements. If they do, then we declare</a:t>
            </a:r>
          </a:p>
          <a:p>
            <a:pPr marL="0" indent="0">
              <a:buNone/>
            </a:pPr>
            <a:r>
              <a:rPr lang="en-US" altLang="zh-TW" dirty="0" smtClean="0"/>
              <a:t>        the </a:t>
            </a:r>
            <a:r>
              <a:rPr lang="en-US" altLang="zh-TW" dirty="0"/>
              <a:t>pair tradable and vice versa.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1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Testing residual for tradability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2388" y="989352"/>
            <a:ext cx="11631706" cy="5732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Example :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</a:t>
            </a:r>
            <a:r>
              <a:rPr lang="en-US" altLang="zh-TW" u="sng" dirty="0" smtClean="0"/>
              <a:t>Step 1 :</a:t>
            </a:r>
          </a:p>
          <a:p>
            <a:pPr marL="0" indent="0">
              <a:buNone/>
            </a:pPr>
            <a:r>
              <a:rPr lang="en-US" altLang="zh-TW" dirty="0"/>
              <a:t>               Choose two stocks from </a:t>
            </a:r>
            <a:r>
              <a:rPr lang="en-US" altLang="zh-TW" dirty="0" smtClean="0"/>
              <a:t>the semiconductor </a:t>
            </a:r>
            <a:r>
              <a:rPr lang="en-US" altLang="zh-TW" dirty="0"/>
              <a:t>sector and sampled their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prices </a:t>
            </a:r>
            <a:r>
              <a:rPr lang="en-US" altLang="zh-TW" dirty="0"/>
              <a:t>as of the day’s close for </a:t>
            </a:r>
            <a:r>
              <a:rPr lang="en-US" altLang="zh-TW" dirty="0" smtClean="0"/>
              <a:t>90 days.</a:t>
            </a:r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u="sng" dirty="0" smtClean="0"/>
              <a:t>Step 2 </a:t>
            </a:r>
            <a:r>
              <a:rPr lang="en-US" altLang="zh-TW" u="sng" dirty="0"/>
              <a:t>:</a:t>
            </a:r>
          </a:p>
          <a:p>
            <a:pPr marL="0" indent="0">
              <a:buNone/>
            </a:pPr>
            <a:r>
              <a:rPr lang="en-US" altLang="zh-TW" dirty="0"/>
              <a:t>               </a:t>
            </a:r>
            <a:r>
              <a:rPr lang="en-US" altLang="zh-TW" dirty="0" smtClean="0"/>
              <a:t>R</a:t>
            </a:r>
            <a:r>
              <a:rPr lang="en-US" altLang="zh-TW" dirty="0"/>
              <a:t>u</a:t>
            </a:r>
            <a:r>
              <a:rPr lang="en-US" altLang="zh-TW" dirty="0" smtClean="0"/>
              <a:t>n </a:t>
            </a:r>
            <a:r>
              <a:rPr lang="en-US" altLang="zh-TW" dirty="0"/>
              <a:t>an ordinary least squares method on it two </a:t>
            </a:r>
            <a:r>
              <a:rPr lang="en-US" altLang="zh-TW" dirty="0" err="1" smtClean="0"/>
              <a:t>times,changing</a:t>
            </a:r>
            <a:r>
              <a:rPr lang="en-US" altLang="zh-TW" dirty="0" smtClean="0"/>
              <a:t> </a:t>
            </a:r>
            <a:r>
              <a:rPr lang="en-US" altLang="zh-TW" dirty="0"/>
              <a:t>the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independent </a:t>
            </a:r>
            <a:r>
              <a:rPr lang="en-US" altLang="zh-TW" dirty="0"/>
              <a:t>variable</a:t>
            </a:r>
            <a:r>
              <a:rPr lang="en-US" altLang="zh-TW" dirty="0" smtClean="0"/>
              <a:t>.</a:t>
            </a:r>
          </a:p>
          <a:p>
            <a:pPr marL="0" indent="0">
              <a:buNone/>
            </a:pPr>
            <a:r>
              <a:rPr lang="en-US" altLang="zh-TW" dirty="0"/>
              <a:t>                </a:t>
            </a:r>
            <a:r>
              <a:rPr lang="en-US" altLang="zh-TW" dirty="0" smtClean="0"/>
              <a:t> - Equilibrium </a:t>
            </a:r>
            <a:r>
              <a:rPr lang="en-US" altLang="zh-TW" dirty="0"/>
              <a:t>value </a:t>
            </a:r>
            <a:r>
              <a:rPr lang="el-GR" altLang="zh-TW" dirty="0" smtClean="0"/>
              <a:t>μ</a:t>
            </a:r>
            <a:r>
              <a:rPr lang="en-US" altLang="zh-TW" dirty="0" smtClean="0"/>
              <a:t> </a:t>
            </a:r>
            <a:r>
              <a:rPr lang="en-US" altLang="zh-TW" dirty="0"/>
              <a:t>= –0.6971</a:t>
            </a:r>
          </a:p>
          <a:p>
            <a:pPr marL="0" indent="0">
              <a:buNone/>
            </a:pPr>
            <a:r>
              <a:rPr lang="en-US" altLang="zh-TW" dirty="0" smtClean="0"/>
              <a:t>                 - </a:t>
            </a:r>
            <a:r>
              <a:rPr lang="en-US" altLang="zh-TW" dirty="0" err="1" smtClean="0"/>
              <a:t>Cointegration</a:t>
            </a:r>
            <a:r>
              <a:rPr lang="en-US" altLang="zh-TW" dirty="0" smtClean="0"/>
              <a:t> </a:t>
            </a:r>
            <a:r>
              <a:rPr lang="en-US" altLang="zh-TW" dirty="0"/>
              <a:t>coefficient </a:t>
            </a:r>
            <a:r>
              <a:rPr lang="el-GR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γ</a:t>
            </a:r>
            <a:r>
              <a:rPr lang="en-US" altLang="zh-TW" dirty="0" smtClean="0"/>
              <a:t> </a:t>
            </a:r>
            <a:r>
              <a:rPr lang="en-US" altLang="zh-TW" dirty="0"/>
              <a:t>= 1.0617</a:t>
            </a:r>
          </a:p>
          <a:p>
            <a:pPr marL="0" indent="0">
              <a:buNone/>
            </a:pPr>
            <a:r>
              <a:rPr lang="en-US" altLang="zh-TW" dirty="0" smtClean="0"/>
              <a:t>                    R-squared </a:t>
            </a:r>
            <a:r>
              <a:rPr lang="en-US" altLang="zh-TW" dirty="0"/>
              <a:t>from the regression is 0.7965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80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Testing residual for tradability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2388" y="989352"/>
            <a:ext cx="11631706" cy="5732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Example :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</a:t>
            </a:r>
            <a:r>
              <a:rPr lang="en-US" altLang="zh-TW" u="sng" dirty="0" smtClean="0"/>
              <a:t>Step 1 :</a:t>
            </a:r>
          </a:p>
          <a:p>
            <a:pPr marL="0" indent="0">
              <a:buNone/>
            </a:pPr>
            <a:r>
              <a:rPr lang="en-US" altLang="zh-TW" dirty="0"/>
              <a:t>               Choose two stocks from </a:t>
            </a:r>
            <a:r>
              <a:rPr lang="en-US" altLang="zh-TW" dirty="0" smtClean="0"/>
              <a:t>the semiconductor </a:t>
            </a:r>
            <a:r>
              <a:rPr lang="en-US" altLang="zh-TW" dirty="0"/>
              <a:t>sector and sampled their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prices </a:t>
            </a:r>
            <a:r>
              <a:rPr lang="en-US" altLang="zh-TW" dirty="0"/>
              <a:t>as of the day’s close for </a:t>
            </a:r>
            <a:r>
              <a:rPr lang="en-US" altLang="zh-TW" dirty="0" smtClean="0"/>
              <a:t>90 days.</a:t>
            </a:r>
          </a:p>
          <a:p>
            <a:pPr marL="0" indent="0">
              <a:buNone/>
            </a:pPr>
            <a:r>
              <a:rPr lang="en-US" altLang="zh-TW" dirty="0"/>
              <a:t>     </a:t>
            </a:r>
            <a:r>
              <a:rPr lang="en-US" altLang="zh-TW" u="sng" dirty="0" smtClean="0"/>
              <a:t>Step 2 </a:t>
            </a:r>
            <a:r>
              <a:rPr lang="en-US" altLang="zh-TW" u="sng" dirty="0"/>
              <a:t>:</a:t>
            </a:r>
          </a:p>
          <a:p>
            <a:pPr marL="0" indent="0">
              <a:buNone/>
            </a:pPr>
            <a:r>
              <a:rPr lang="en-US" altLang="zh-TW" dirty="0"/>
              <a:t>               </a:t>
            </a:r>
            <a:r>
              <a:rPr lang="en-US" altLang="zh-TW" dirty="0" smtClean="0"/>
              <a:t>R</a:t>
            </a:r>
            <a:r>
              <a:rPr lang="en-US" altLang="zh-TW" dirty="0"/>
              <a:t>u</a:t>
            </a:r>
            <a:r>
              <a:rPr lang="en-US" altLang="zh-TW" dirty="0" smtClean="0"/>
              <a:t>n </a:t>
            </a:r>
            <a:r>
              <a:rPr lang="en-US" altLang="zh-TW" dirty="0"/>
              <a:t>an ordinary least squares method on it two </a:t>
            </a:r>
            <a:r>
              <a:rPr lang="en-US" altLang="zh-TW" dirty="0" err="1" smtClean="0"/>
              <a:t>times,changing</a:t>
            </a:r>
            <a:r>
              <a:rPr lang="en-US" altLang="zh-TW" dirty="0" smtClean="0"/>
              <a:t> </a:t>
            </a:r>
            <a:r>
              <a:rPr lang="en-US" altLang="zh-TW" dirty="0"/>
              <a:t>the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independent </a:t>
            </a:r>
            <a:r>
              <a:rPr lang="en-US" altLang="zh-TW" dirty="0"/>
              <a:t>variable</a:t>
            </a:r>
            <a:r>
              <a:rPr lang="en-US" altLang="zh-TW" dirty="0" smtClean="0"/>
              <a:t>.</a:t>
            </a:r>
          </a:p>
          <a:p>
            <a:pPr marL="0" indent="0">
              <a:buNone/>
            </a:pPr>
            <a:r>
              <a:rPr lang="en-US" altLang="zh-TW" dirty="0"/>
              <a:t>                </a:t>
            </a:r>
            <a:r>
              <a:rPr lang="en-US" altLang="zh-TW" dirty="0" smtClean="0"/>
              <a:t> - Equilibrium </a:t>
            </a:r>
            <a:r>
              <a:rPr lang="en-US" altLang="zh-TW" dirty="0"/>
              <a:t>value </a:t>
            </a:r>
            <a:r>
              <a:rPr lang="el-GR" altLang="zh-TW" dirty="0" smtClean="0"/>
              <a:t>μ</a:t>
            </a:r>
            <a:r>
              <a:rPr lang="en-US" altLang="zh-TW" dirty="0" smtClean="0"/>
              <a:t> </a:t>
            </a:r>
            <a:r>
              <a:rPr lang="en-US" altLang="zh-TW" dirty="0"/>
              <a:t>= –0.6971</a:t>
            </a:r>
          </a:p>
          <a:p>
            <a:pPr marL="0" indent="0">
              <a:buNone/>
            </a:pPr>
            <a:r>
              <a:rPr lang="en-US" altLang="zh-TW" dirty="0" smtClean="0"/>
              <a:t>                 - </a:t>
            </a:r>
            <a:r>
              <a:rPr lang="en-US" altLang="zh-TW" dirty="0" err="1" smtClean="0"/>
              <a:t>Cointegration</a:t>
            </a:r>
            <a:r>
              <a:rPr lang="en-US" altLang="zh-TW" dirty="0" smtClean="0"/>
              <a:t> </a:t>
            </a:r>
            <a:r>
              <a:rPr lang="en-US" altLang="zh-TW" dirty="0"/>
              <a:t>coefficient </a:t>
            </a:r>
            <a:r>
              <a:rPr lang="el-GR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γ</a:t>
            </a:r>
            <a:r>
              <a:rPr lang="en-US" altLang="zh-TW" dirty="0" smtClean="0"/>
              <a:t> </a:t>
            </a:r>
            <a:r>
              <a:rPr lang="en-US" altLang="zh-TW" dirty="0"/>
              <a:t>= 1.0617</a:t>
            </a:r>
          </a:p>
          <a:p>
            <a:pPr marL="0" indent="0">
              <a:buNone/>
            </a:pPr>
            <a:r>
              <a:rPr lang="en-US" altLang="zh-TW" dirty="0" smtClean="0"/>
              <a:t>                    R-squared </a:t>
            </a:r>
            <a:r>
              <a:rPr lang="en-US" altLang="zh-TW" dirty="0"/>
              <a:t>from the regression is 0.7965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31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Testing residual for tradability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16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325563"/>
            <a:ext cx="5469536" cy="274419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6071" y="3863975"/>
            <a:ext cx="5591175" cy="28575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58268" y="469256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Run the </a:t>
            </a:r>
            <a:r>
              <a:rPr lang="en-US" altLang="zh-TW" dirty="0"/>
              <a:t>bootstrap </a:t>
            </a:r>
            <a:r>
              <a:rPr lang="en-US" altLang="zh-TW" dirty="0" smtClean="0"/>
              <a:t>procedure on residual.</a:t>
            </a:r>
          </a:p>
          <a:p>
            <a:r>
              <a:rPr lang="en-US" altLang="zh-TW" dirty="0" smtClean="0"/>
              <a:t>If </a:t>
            </a:r>
            <a:r>
              <a:rPr lang="en-US" altLang="zh-TW" dirty="0"/>
              <a:t>the time between zero crossings can be as long as</a:t>
            </a:r>
          </a:p>
          <a:p>
            <a:r>
              <a:rPr lang="en-US" altLang="zh-TW" dirty="0"/>
              <a:t>14 to 26 days with a median value of about 5 days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pair </a:t>
            </a:r>
            <a:r>
              <a:rPr lang="en-US" altLang="zh-TW" dirty="0" smtClean="0"/>
              <a:t>definitely seems </a:t>
            </a:r>
            <a:r>
              <a:rPr lang="en-US" altLang="zh-TW" dirty="0"/>
              <a:t>to be in tradable category.</a:t>
            </a:r>
            <a:endParaRPr lang="zh-TW" altLang="en-US" dirty="0"/>
          </a:p>
        </p:txBody>
      </p:sp>
      <p:cxnSp>
        <p:nvCxnSpPr>
          <p:cNvPr id="10" name="直線單箭頭接點 9"/>
          <p:cNvCxnSpPr/>
          <p:nvPr/>
        </p:nvCxnSpPr>
        <p:spPr>
          <a:xfrm>
            <a:off x="5471410" y="5292724"/>
            <a:ext cx="56962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25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Some problem of this chapter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82388" y="1757548"/>
                <a:ext cx="11631706" cy="4963927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eriod"/>
                </a:pPr>
                <a:r>
                  <a:rPr lang="en-US" altLang="zh-TW" dirty="0" smtClean="0"/>
                  <a:t>Why we need to select the largest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/>
                      </a:rPr>
                      <m:t> 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? Short </a:t>
                </a:r>
                <a:r>
                  <a:rPr lang="en-US" altLang="zh-TW" dirty="0"/>
                  <a:t>a lower volatility one </a:t>
                </a:r>
                <a:r>
                  <a:rPr lang="en-US" altLang="zh-TW" dirty="0" smtClean="0"/>
                  <a:t>?</a:t>
                </a:r>
              </a:p>
              <a:p>
                <a:pPr marL="514350" indent="-514350">
                  <a:buAutoNum type="arabicPeriod"/>
                </a:pPr>
                <a:endParaRPr lang="en-US" altLang="zh-TW" dirty="0"/>
              </a:p>
              <a:p>
                <a:pPr marL="514350" indent="-514350">
                  <a:buAutoNum type="arabicPeriod"/>
                </a:pPr>
                <a:r>
                  <a:rPr lang="en-US" altLang="zh-TW" dirty="0" smtClean="0"/>
                  <a:t>Does log of price can </a:t>
                </a:r>
                <a:r>
                  <a:rPr lang="en-US" altLang="zh-TW" smtClean="0"/>
                  <a:t>operate directly ?</a:t>
                </a:r>
              </a:p>
              <a:p>
                <a:pPr marL="514350" indent="-514350">
                  <a:buAutoNum type="arabicPeriod"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2388" y="1757548"/>
                <a:ext cx="11631706" cy="4963927"/>
              </a:xfrm>
              <a:blipFill rotWithShape="1">
                <a:blip r:embed="rId3"/>
                <a:stretch>
                  <a:fillRect l="-1048" t="-208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Agenda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The linear </a:t>
            </a:r>
            <a:r>
              <a:rPr lang="en-US" altLang="zh-TW" dirty="0" smtClean="0"/>
              <a:t>relationship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Estimating the linear relationship: The multifactor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Estimating the linear relationship: The regression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Testing residual for tradability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16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Introduction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4100" y="1020363"/>
            <a:ext cx="11631706" cy="5161616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In this chapter :</a:t>
            </a:r>
          </a:p>
          <a:p>
            <a:pPr lvl="1">
              <a:buFontTx/>
              <a:buChar char="-"/>
            </a:pPr>
            <a:r>
              <a:rPr lang="en-US" altLang="zh-TW" dirty="0" smtClean="0"/>
              <a:t>The candidate pairs are actually tradable?</a:t>
            </a:r>
          </a:p>
          <a:p>
            <a:pPr lvl="1">
              <a:buFontTx/>
              <a:buChar char="-"/>
            </a:pPr>
            <a:r>
              <a:rPr lang="en-US" altLang="zh-TW" dirty="0" smtClean="0"/>
              <a:t>How do we decide that a pair is</a:t>
            </a:r>
            <a:r>
              <a:rPr lang="zh-TW" altLang="en-US" dirty="0" smtClean="0"/>
              <a:t> </a:t>
            </a:r>
            <a:r>
              <a:rPr lang="en-US" altLang="zh-TW" dirty="0" smtClean="0"/>
              <a:t>tradable even though it deviates from ideal conditions of </a:t>
            </a:r>
            <a:r>
              <a:rPr lang="en-US" altLang="zh-TW" dirty="0" err="1" smtClean="0"/>
              <a:t>cointegration</a:t>
            </a:r>
            <a:r>
              <a:rPr lang="zh-TW" altLang="en-US" dirty="0"/>
              <a:t> </a:t>
            </a:r>
            <a:r>
              <a:rPr lang="en-US" altLang="zh-TW" dirty="0" smtClean="0"/>
              <a:t>? (Use SNR )</a:t>
            </a:r>
          </a:p>
          <a:p>
            <a:r>
              <a:rPr lang="en-US" altLang="zh-TW" dirty="0" smtClean="0"/>
              <a:t>Review properties of </a:t>
            </a:r>
            <a:r>
              <a:rPr lang="en-US" altLang="zh-TW" dirty="0" err="1" smtClean="0"/>
              <a:t>cointegration</a:t>
            </a:r>
            <a:r>
              <a:rPr lang="en-US" altLang="zh-TW" dirty="0" smtClean="0"/>
              <a:t> system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altLang="zh-TW" dirty="0" smtClean="0"/>
              <a:t>Each individual stock series is modeled as a sum of a </a:t>
            </a:r>
            <a:r>
              <a:rPr lang="en-US" altLang="zh-TW" dirty="0" smtClean="0">
                <a:solidFill>
                  <a:srgbClr val="FF0000"/>
                </a:solidFill>
              </a:rPr>
              <a:t>trend component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and a </a:t>
            </a:r>
            <a:r>
              <a:rPr lang="en-US" altLang="zh-TW" dirty="0" smtClean="0">
                <a:solidFill>
                  <a:srgbClr val="FF0000"/>
                </a:solidFill>
              </a:rPr>
              <a:t>stationary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component</a:t>
            </a:r>
            <a:r>
              <a:rPr lang="en-US" altLang="zh-TW" dirty="0" smtClean="0"/>
              <a:t>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altLang="zh-TW" dirty="0" smtClean="0"/>
              <a:t>The </a:t>
            </a:r>
            <a:r>
              <a:rPr lang="en-US" altLang="zh-TW" dirty="0" smtClean="0">
                <a:solidFill>
                  <a:srgbClr val="FF0000"/>
                </a:solidFill>
              </a:rPr>
              <a:t>trend components </a:t>
            </a:r>
            <a:r>
              <a:rPr lang="en-US" altLang="zh-TW" dirty="0" smtClean="0"/>
              <a:t>of the two stocks must be 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same.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altLang="zh-TW" dirty="0"/>
              <a:t>T</a:t>
            </a:r>
            <a:r>
              <a:rPr lang="en-US" altLang="zh-TW" dirty="0" smtClean="0"/>
              <a:t>he stationary component just</a:t>
            </a:r>
            <a:r>
              <a:rPr lang="zh-TW" altLang="en-US" dirty="0" smtClean="0"/>
              <a:t> </a:t>
            </a:r>
            <a:r>
              <a:rPr lang="en-US" altLang="zh-TW" dirty="0" smtClean="0"/>
              <a:t>oscillates about some value.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altLang="zh-TW" dirty="0" smtClean="0"/>
              <a:t>Two stock series most have strong correlation.(</a:t>
            </a:r>
            <a:r>
              <a:rPr lang="en-US" altLang="zh-TW" dirty="0" smtClean="0">
                <a:solidFill>
                  <a:srgbClr val="FF0000"/>
                </a:solidFill>
              </a:rPr>
              <a:t>linear relationship!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In regression we know that t-statistic and r-square let us to </a:t>
            </a:r>
            <a:r>
              <a:rPr lang="en-US" altLang="zh-TW" dirty="0"/>
              <a:t>infer a strong </a:t>
            </a:r>
            <a:r>
              <a:rPr lang="en-US" altLang="zh-TW" dirty="0" smtClean="0"/>
              <a:t>correlation or not ! </a:t>
            </a:r>
          </a:p>
          <a:p>
            <a:r>
              <a:rPr lang="en-US" altLang="zh-TW" dirty="0" err="1" smtClean="0"/>
              <a:t>Cointegration</a:t>
            </a:r>
            <a:r>
              <a:rPr lang="en-US" altLang="zh-TW" dirty="0" smtClean="0"/>
              <a:t> testing is a two-step process: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altLang="zh-TW" dirty="0" smtClean="0"/>
              <a:t>Determination of the linear relationship.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altLang="zh-TW" dirty="0" err="1" smtClean="0"/>
              <a:t>Stationarity</a:t>
            </a:r>
            <a:r>
              <a:rPr lang="en-US" altLang="zh-TW" dirty="0" smtClean="0"/>
              <a:t> testing on the residuals.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615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The linear relationship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82388" y="1210234"/>
                <a:ext cx="11631706" cy="5511241"/>
              </a:xfrm>
            </p:spPr>
            <p:txBody>
              <a:bodyPr/>
              <a:lstStyle/>
              <a:p>
                <a:r>
                  <a:rPr lang="en-US" altLang="zh-TW" dirty="0" smtClean="0"/>
                  <a:t>The linear relationship between the two time series:</a:t>
                </a:r>
              </a:p>
              <a:p>
                <a:pPr marL="0" indent="0">
                  <a:buNone/>
                </a:pPr>
                <a:r>
                  <a:rPr lang="en-US" altLang="zh-TW" b="0" dirty="0" smtClean="0"/>
                  <a:t>                       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bSup>
                          </m:e>
                        </m:d>
                      </m:e>
                    </m:func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zh-TW" altLang="en-US" b="0" i="1" smtClean="0">
                        <a:latin typeface="Cambria Math" panose="02040503050406030204" pitchFamily="18" charset="0"/>
                      </a:rPr>
                      <m:t>𝛾</m:t>
                    </m:r>
                    <m:func>
                      <m:func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bSup>
                          </m:e>
                        </m:d>
                      </m:e>
                    </m:func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;</a:t>
                </a:r>
              </a:p>
              <a:p>
                <a:pPr marL="0" indent="0">
                  <a:buNone/>
                </a:pPr>
                <a:r>
                  <a:rPr lang="zh-TW" altLang="en-US" b="0" dirty="0" smtClean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zh-TW" alt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: </a:t>
                </a:r>
                <a:r>
                  <a:rPr lang="en-US" altLang="zh-TW" dirty="0" err="1"/>
                  <a:t>C</a:t>
                </a:r>
                <a:r>
                  <a:rPr lang="en-US" altLang="zh-TW" dirty="0" err="1" smtClean="0"/>
                  <a:t>ointegration</a:t>
                </a:r>
                <a:r>
                  <a:rPr lang="en-US" altLang="zh-TW" dirty="0" smtClean="0"/>
                  <a:t> coefficient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.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(CH6)</a:t>
                </a:r>
              </a:p>
              <a:p>
                <a:pPr marL="0" indent="0">
                  <a:buNone/>
                </a:pPr>
                <a:r>
                  <a:rPr lang="zh-TW" altLang="en-US" b="0" dirty="0" smtClean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zh-TW" alt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: Equilibrium value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.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(This chapter)</a:t>
                </a:r>
              </a:p>
              <a:p>
                <a:pPr marL="0" indent="0">
                  <a:buNone/>
                </a:pPr>
                <a:r>
                  <a:rPr lang="en-US" altLang="zh-TW" b="0" dirty="0" smtClean="0"/>
                  <a:t>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 smtClean="0"/>
                  <a:t>: Time series with zero mean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.</a:t>
                </a:r>
                <a:endParaRPr lang="en-US" altLang="zh-TW" dirty="0"/>
              </a:p>
              <a:p>
                <a:r>
                  <a:rPr lang="zh-TW" altLang="en-US" dirty="0" smtClean="0"/>
                  <a:t> </a:t>
                </a:r>
                <a:r>
                  <a:rPr lang="en-US" altLang="zh-TW" dirty="0"/>
                  <a:t>T</a:t>
                </a:r>
                <a:r>
                  <a:rPr lang="en-US" altLang="zh-TW" dirty="0" smtClean="0"/>
                  <a:t>wo approaches to estimating the equilibrium relationship:</a:t>
                </a:r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 smtClean="0"/>
                  <a:t>The multifactor approach</a:t>
                </a:r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 smtClean="0"/>
                  <a:t>The regression approach</a:t>
                </a: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2388" y="1210234"/>
                <a:ext cx="11631706" cy="5511241"/>
              </a:xfrm>
              <a:blipFill rotWithShape="0">
                <a:blip r:embed="rId3" cstate="print"/>
                <a:stretch>
                  <a:fillRect l="-943" t="-18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7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Estimating the linear relationship:</a:t>
            </a:r>
            <a:r>
              <a:rPr lang="en-US" altLang="zh-TW" dirty="0">
                <a:latin typeface="+mn-lt"/>
              </a:rPr>
              <a:t/>
            </a:r>
            <a:br>
              <a:rPr lang="en-US" altLang="zh-TW" dirty="0">
                <a:latin typeface="+mn-lt"/>
              </a:rPr>
            </a:br>
            <a:r>
              <a:rPr lang="en-US" altLang="zh-TW" dirty="0" smtClean="0">
                <a:latin typeface="+mn-lt"/>
              </a:rPr>
              <a:t>The multifactor approach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80147" y="1457978"/>
                <a:ext cx="11631706" cy="5400022"/>
              </a:xfrm>
            </p:spPr>
            <p:txBody>
              <a:bodyPr/>
              <a:lstStyle/>
              <a:p>
                <a:pPr marL="457200" lvl="1" indent="-457200">
                  <a:spcBef>
                    <a:spcPts val="1000"/>
                  </a:spcBef>
                </a:pPr>
                <a:r>
                  <a:rPr lang="en-US" altLang="zh-TW" sz="2800" dirty="0" smtClean="0"/>
                  <a:t>Stock B is the independent variable: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altLang="zh-TW" sz="2800" dirty="0" smtClean="0"/>
                  <a:t> </a:t>
                </a:r>
                <a:endParaRPr lang="en-US" altLang="zh-TW" sz="2800" dirty="0"/>
              </a:p>
              <a:p>
                <a:pPr marL="0" lvl="1" indent="0">
                  <a:spcBef>
                    <a:spcPts val="1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𝑟𝑒𝑠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TW" altLang="en-US" b="0" i="1" smtClean="0">
                          <a:latin typeface="Cambria Math" panose="02040503050406030204" pitchFamily="18" charset="0"/>
                        </a:rPr>
                        <m:t>𝛾</m:t>
                      </m:r>
                      <m:func>
                        <m:func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</m:oMath>
                  </m:oMathPara>
                </a14:m>
                <a:endParaRPr lang="en-US" altLang="zh-TW" dirty="0" smtClean="0"/>
              </a:p>
              <a:p>
                <a:pPr marL="0" lvl="1" indent="0">
                  <a:spcBef>
                    <a:spcPts val="1000"/>
                  </a:spcBef>
                  <a:buNone/>
                </a:pPr>
                <a:endParaRPr lang="en-US" altLang="zh-TW" b="0" i="1" dirty="0" smtClean="0">
                  <a:latin typeface="Cambria Math" panose="02040503050406030204" pitchFamily="18" charset="0"/>
                </a:endParaRPr>
              </a:p>
              <a:p>
                <a:pPr marL="0" lvl="1" indent="0">
                  <a:spcBef>
                    <a:spcPts val="1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𝐶𝑜𝑣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𝑉𝑎𝑟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altLang="zh-TW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altLang="zh-TW" dirty="0" smtClean="0"/>
              </a:p>
              <a:p>
                <a:r>
                  <a:rPr lang="en-US" altLang="zh-TW" dirty="0" smtClean="0"/>
                  <a:t>   Stock A </a:t>
                </a:r>
                <a:r>
                  <a:rPr lang="en-US" altLang="zh-TW" dirty="0"/>
                  <a:t>is the independent </a:t>
                </a:r>
                <a:r>
                  <a:rPr lang="en-US" altLang="zh-TW" dirty="0" smtClean="0"/>
                  <a:t>variable: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𝑟𝑒𝑠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  <m: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altLang="zh-TW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func>
                        <m:func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  <m:sup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</m:oMath>
                  </m:oMathPara>
                </a14:m>
                <a:endParaRPr lang="en-US" altLang="zh-TW" dirty="0"/>
              </a:p>
              <a:p>
                <a:pPr marL="0" lvl="1" indent="0">
                  <a:spcBef>
                    <a:spcPts val="1000"/>
                  </a:spcBef>
                  <a:buNone/>
                </a:pPr>
                <a:endParaRPr lang="en-US" altLang="zh-TW" i="1" dirty="0">
                  <a:latin typeface="Cambria Math" panose="02040503050406030204" pitchFamily="18" charset="0"/>
                </a:endParaRPr>
              </a:p>
              <a:p>
                <a:pPr marL="0" lvl="1" indent="0">
                  <a:spcBef>
                    <a:spcPts val="1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𝐶𝑜𝑣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𝑉𝑎𝑟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altLang="zh-TW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𝐹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𝐹</m:t>
                          </m:r>
                          <m:sSubSup>
                            <m:sSub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altLang="zh-TW" dirty="0" smtClean="0"/>
              </a:p>
              <a:p>
                <a:pPr marL="342900" lvl="1" indent="-342900">
                  <a:spcBef>
                    <a:spcPts val="1000"/>
                  </a:spcBef>
                </a:pPr>
                <a:r>
                  <a:rPr lang="en-US" altLang="zh-TW" dirty="0" smtClean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en-US" altLang="zh-TW" dirty="0" smtClean="0"/>
                  <a:t> we choose the largest one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dirty="0" smtClean="0"/>
                  <a:t>) mean that we choose a lower volatility one .</a:t>
                </a: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0147" y="1457978"/>
                <a:ext cx="11631706" cy="5400022"/>
              </a:xfrm>
              <a:blipFill rotWithShape="0">
                <a:blip r:embed="rId3" cstate="print"/>
                <a:stretch>
                  <a:fillRect l="-943" t="-18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27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Estimating the linear relationship:</a:t>
            </a:r>
            <a:r>
              <a:rPr lang="en-US" altLang="zh-TW" dirty="0">
                <a:latin typeface="+mn-lt"/>
              </a:rPr>
              <a:t/>
            </a:r>
            <a:br>
              <a:rPr lang="en-US" altLang="zh-TW" dirty="0">
                <a:latin typeface="+mn-lt"/>
              </a:rPr>
            </a:br>
            <a:r>
              <a:rPr lang="en-US" altLang="zh-TW" dirty="0" smtClean="0">
                <a:latin typeface="+mn-lt"/>
              </a:rPr>
              <a:t>The multifactor approach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07576" y="1457978"/>
                <a:ext cx="12084423" cy="5400022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Steps of this approach: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    </a:t>
                </a:r>
                <a:r>
                  <a:rPr lang="en-US" altLang="zh-TW" u="sng" dirty="0" smtClean="0"/>
                  <a:t>Step1: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              </a:t>
                </a:r>
                <a:r>
                  <a:rPr lang="en-US" altLang="zh-TW" dirty="0" smtClean="0"/>
                  <a:t>Calculate </a:t>
                </a:r>
                <a:r>
                  <a:rPr lang="en-US" altLang="zh-TW" dirty="0"/>
                  <a:t>the two values</a:t>
                </a:r>
                <a:r>
                  <a:rPr lang="en-US" altLang="zh-TW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zh-TW" dirty="0" smtClean="0"/>
                  <a:t> </a:t>
                </a:r>
                <a:r>
                  <a:rPr lang="en-US" altLang="zh-TW" dirty="0"/>
                  <a:t>and </a:t>
                </a:r>
                <a:r>
                  <a:rPr lang="en-US" altLang="zh-TW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dirty="0" smtClean="0"/>
                  <a:t> </a:t>
                </a:r>
                <a:r>
                  <a:rPr lang="en-US" altLang="zh-TW" dirty="0"/>
                  <a:t>using multifactor model </a:t>
                </a:r>
                <a:r>
                  <a:rPr lang="en-US" altLang="zh-TW" dirty="0" smtClean="0"/>
                  <a:t>constructs.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</a:t>
                </a:r>
                <a:r>
                  <a:rPr lang="en-US" altLang="zh-TW" u="sng" dirty="0" smtClean="0"/>
                  <a:t>Step2:</a:t>
                </a:r>
                <a:endParaRPr lang="en-US" altLang="zh-TW" u="sng" dirty="0"/>
              </a:p>
              <a:p>
                <a:pPr marL="0" indent="0">
                  <a:buNone/>
                </a:pPr>
                <a:r>
                  <a:rPr lang="en-US" altLang="zh-TW" dirty="0" smtClean="0"/>
                  <a:t>               We choose the </a:t>
                </a:r>
                <a:r>
                  <a:rPr lang="en-US" altLang="zh-TW" dirty="0"/>
                  <a:t>larger of the two </a:t>
                </a:r>
                <a:r>
                  <a:rPr lang="en-US" altLang="zh-TW" dirty="0" smtClean="0"/>
                  <a:t>values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zh-TW" dirty="0"/>
                  <a:t> </a:t>
                </a:r>
                <a:r>
                  <a:rPr lang="en-US" altLang="zh-TW" dirty="0" smtClean="0"/>
                  <a:t>and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TW" dirty="0" smtClean="0"/>
                  <a:t> to </a:t>
                </a:r>
                <a:r>
                  <a:rPr lang="en-US" altLang="zh-TW" dirty="0"/>
                  <a:t>use </a:t>
                </a:r>
                <a:r>
                  <a:rPr lang="en-US" altLang="zh-TW" dirty="0" smtClean="0"/>
                  <a:t>for </a:t>
                </a:r>
                <a:r>
                  <a:rPr lang="en-US" altLang="zh-TW" dirty="0" err="1" smtClean="0"/>
                  <a:t>cointegration</a:t>
                </a: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      </a:t>
                </a:r>
                <a:r>
                  <a:rPr lang="en-US" altLang="zh-TW" dirty="0"/>
                  <a:t>coefficient</a:t>
                </a:r>
                <a:r>
                  <a:rPr lang="en-US" altLang="zh-TW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</a:t>
                </a:r>
                <a:r>
                  <a:rPr lang="en-US" altLang="zh-TW" u="sng" dirty="0" smtClean="0"/>
                  <a:t>Step3:</a:t>
                </a:r>
                <a:endParaRPr lang="en-US" altLang="zh-TW" u="sng" dirty="0"/>
              </a:p>
              <a:p>
                <a:pPr marL="0" indent="0">
                  <a:buNone/>
                </a:pPr>
                <a:r>
                  <a:rPr lang="en-US" altLang="zh-TW" dirty="0"/>
                  <a:t>                Construct the time series corresponding to the appropriate </a:t>
                </a:r>
                <a:r>
                  <a:rPr lang="en-US" altLang="zh-TW" dirty="0" smtClean="0"/>
                  <a:t>linear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       combination and </a:t>
                </a:r>
                <a:r>
                  <a:rPr lang="en-US" altLang="zh-TW" dirty="0"/>
                  <a:t>evaluate its mean. If it is significant, we have a nonzero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                equilibrium </a:t>
                </a:r>
                <a:r>
                  <a:rPr lang="en-US" altLang="zh-TW" dirty="0"/>
                  <a:t>value; otherwise, it is zero.</a:t>
                </a:r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76" y="1457978"/>
                <a:ext cx="12084423" cy="5400022"/>
              </a:xfrm>
              <a:blipFill rotWithShape="0">
                <a:blip r:embed="rId3" cstate="print"/>
                <a:stretch>
                  <a:fillRect l="-908" t="-18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83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Estimating the linear relationship:</a:t>
            </a:r>
            <a:br>
              <a:rPr lang="en-US" altLang="zh-TW" dirty="0">
                <a:latin typeface="+mn-lt"/>
              </a:rPr>
            </a:br>
            <a:r>
              <a:rPr lang="en-US" altLang="zh-TW" dirty="0">
                <a:latin typeface="+mn-lt"/>
              </a:rPr>
              <a:t>The </a:t>
            </a:r>
            <a:r>
              <a:rPr lang="en-US" altLang="zh-TW" dirty="0" smtClean="0">
                <a:latin typeface="+mn-lt"/>
              </a:rPr>
              <a:t>regression </a:t>
            </a:r>
            <a:r>
              <a:rPr lang="en-US" altLang="zh-TW" dirty="0">
                <a:latin typeface="+mn-lt"/>
              </a:rPr>
              <a:t>approach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10438" y="1462088"/>
                <a:ext cx="11631706" cy="5247470"/>
              </a:xfrm>
            </p:spPr>
            <p:txBody>
              <a:bodyPr/>
              <a:lstStyle/>
              <a:p>
                <a:r>
                  <a:rPr lang="en-US" altLang="zh-TW" dirty="0" smtClean="0"/>
                  <a:t>The linear regression approach 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=</m:t>
                    </m:r>
                    <m:r>
                      <a:rPr lang="en-US" altLang="zh-TW" b="0" i="1" smtClean="0">
                        <a:latin typeface="Cambria Math"/>
                      </a:rPr>
                      <m:t>𝑎</m:t>
                    </m:r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r>
                      <a:rPr lang="en-US" altLang="zh-TW" b="0" i="1" smtClean="0">
                        <a:latin typeface="Cambria Math"/>
                      </a:rPr>
                      <m:t>𝑏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 smtClean="0"/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: response variable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 smtClean="0"/>
                  <a:t> : control </a:t>
                </a:r>
                <a:r>
                  <a:rPr lang="en-US" altLang="zh-TW" dirty="0" err="1" smtClean="0"/>
                  <a:t>variabale</a:t>
                </a:r>
                <a:endParaRPr lang="en-US" altLang="zh-TW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𝑎</m:t>
                    </m:r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: intercept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: error term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𝑏</m:t>
                    </m:r>
                  </m:oMath>
                </a14:m>
                <a:r>
                  <a:rPr lang="en-US" altLang="zh-TW" dirty="0" smtClean="0"/>
                  <a:t> : slope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So , we know if we have 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homoscedasticity</a:t>
                </a:r>
                <a:r>
                  <a:rPr lang="en-US" altLang="zh-TW" dirty="0" smtClean="0"/>
                  <a:t> assumption , we can easily use the 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OLSE method to estimate the intercept and slope by the data we have .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But the stock price data really can do ?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0438" y="1462088"/>
                <a:ext cx="11631706" cy="5247470"/>
              </a:xfrm>
              <a:blipFill rotWithShape="1">
                <a:blip r:embed="rId3" cstate="print"/>
                <a:stretch>
                  <a:fillRect l="-943" t="-1858" r="-15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8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Estimating the linear relationship:</a:t>
            </a:r>
            <a:br>
              <a:rPr lang="en-US" altLang="zh-TW" dirty="0">
                <a:latin typeface="+mn-lt"/>
              </a:rPr>
            </a:br>
            <a:r>
              <a:rPr lang="en-US" altLang="zh-TW" dirty="0">
                <a:latin typeface="+mn-lt"/>
              </a:rPr>
              <a:t>The </a:t>
            </a:r>
            <a:r>
              <a:rPr lang="en-US" altLang="zh-TW" dirty="0" smtClean="0">
                <a:latin typeface="+mn-lt"/>
              </a:rPr>
              <a:t>regression </a:t>
            </a:r>
            <a:r>
              <a:rPr lang="en-US" altLang="zh-TW" dirty="0">
                <a:latin typeface="+mn-lt"/>
              </a:rPr>
              <a:t>approach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757548"/>
            <a:ext cx="12192000" cy="5011386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Let us see some problems about the stock price data 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We </a:t>
            </a:r>
            <a:r>
              <a:rPr lang="en-US" altLang="zh-TW" dirty="0"/>
              <a:t>use just one </a:t>
            </a:r>
            <a:r>
              <a:rPr lang="en-US" altLang="zh-TW" dirty="0" smtClean="0"/>
              <a:t>representative value </a:t>
            </a:r>
            <a:r>
              <a:rPr lang="en-US" altLang="zh-TW" dirty="0"/>
              <a:t>for the price in a given time </a:t>
            </a:r>
            <a:r>
              <a:rPr lang="en-US" altLang="zh-TW" dirty="0" smtClean="0"/>
              <a:t>period but the price change constantly.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There </a:t>
            </a:r>
            <a:r>
              <a:rPr lang="en-US" altLang="zh-TW" dirty="0"/>
              <a:t>is no distinct </a:t>
            </a:r>
            <a:r>
              <a:rPr lang="en-US" altLang="zh-TW" dirty="0" smtClean="0"/>
              <a:t>separation of </a:t>
            </a:r>
            <a:r>
              <a:rPr lang="en-US" altLang="zh-TW" dirty="0"/>
              <a:t>cause and </a:t>
            </a:r>
            <a:r>
              <a:rPr lang="en-US" altLang="zh-TW" dirty="0" smtClean="0"/>
              <a:t>effect.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- In CH5 </a:t>
            </a:r>
            <a:r>
              <a:rPr lang="en-US" altLang="zh-TW" dirty="0"/>
              <a:t>, we discussed in the error correction model for </a:t>
            </a:r>
            <a:r>
              <a:rPr lang="en-US" altLang="zh-TW" dirty="0" err="1" smtClean="0"/>
              <a:t>cointegration</a:t>
            </a:r>
            <a:r>
              <a:rPr lang="en-US" altLang="zh-TW" dirty="0" smtClean="0"/>
              <a:t>.</a:t>
            </a:r>
          </a:p>
          <a:p>
            <a:pPr marL="914400" lvl="1" indent="-457200">
              <a:buFont typeface="+mj-lt"/>
              <a:buAutoNum type="arabicPeriod" startAt="3"/>
            </a:pPr>
            <a:endParaRPr lang="en-US" altLang="zh-TW" dirty="0" smtClean="0"/>
          </a:p>
          <a:p>
            <a:pPr marL="914400" lvl="1" indent="-457200">
              <a:buFont typeface="+mj-lt"/>
              <a:buAutoNum type="arabicPeriod" startAt="3"/>
            </a:pPr>
            <a:endParaRPr lang="en-US" altLang="zh-TW" dirty="0"/>
          </a:p>
          <a:p>
            <a:pPr marL="914400" lvl="1" indent="-457200">
              <a:buFont typeface="+mj-lt"/>
              <a:buAutoNum type="arabicPeriod" startAt="3"/>
            </a:pPr>
            <a:endParaRPr lang="en-US" altLang="zh-TW" dirty="0" smtClean="0"/>
          </a:p>
          <a:p>
            <a:pPr marL="914400" lvl="1" indent="-457200">
              <a:buFont typeface="+mj-lt"/>
              <a:buAutoNum type="arabicPeriod" startAt="3"/>
            </a:pPr>
            <a:endParaRPr lang="en-US" altLang="zh-TW" dirty="0"/>
          </a:p>
          <a:p>
            <a:pPr marL="914400" lvl="1" indent="-457200">
              <a:buFont typeface="+mj-lt"/>
              <a:buAutoNum type="arabicPeriod" startAt="3"/>
            </a:pPr>
            <a:r>
              <a:rPr lang="en-US" altLang="zh-TW" dirty="0" smtClean="0"/>
              <a:t>The </a:t>
            </a:r>
            <a:r>
              <a:rPr lang="en-US" altLang="zh-TW" dirty="0"/>
              <a:t>price values are read as </a:t>
            </a:r>
            <a:r>
              <a:rPr lang="en-US" altLang="zh-TW" dirty="0" smtClean="0"/>
              <a:t>outputs , so we now face two output variable . It is different from regression.</a:t>
            </a:r>
          </a:p>
          <a:p>
            <a:pPr marL="0" indent="0">
              <a:buNone/>
            </a:pPr>
            <a:r>
              <a:rPr lang="en-US" altLang="zh-TW" dirty="0" smtClean="0"/>
              <a:t>We can assert </a:t>
            </a:r>
            <a:r>
              <a:rPr lang="en-US" altLang="zh-TW" dirty="0"/>
              <a:t>that our situation is one where the uncertainty associated with each data point is </a:t>
            </a:r>
            <a:r>
              <a:rPr lang="en-US" altLang="zh-TW" dirty="0" smtClean="0"/>
              <a:t>different.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8</a:t>
            </a:fld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597182"/>
              </p:ext>
            </p:extLst>
          </p:nvPr>
        </p:nvGraphicFramePr>
        <p:xfrm>
          <a:off x="1861725" y="3657600"/>
          <a:ext cx="6575425" cy="1046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4" imgW="3136900" imgH="482600" progId="Equation.DSMT4">
                  <p:embed/>
                </p:oleObj>
              </mc:Choice>
              <mc:Fallback>
                <p:oleObj name="Equation" r:id="rId4" imgW="3136900" imgH="482600" progId="Equation.DSMT4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1725" y="3657600"/>
                        <a:ext cx="6575425" cy="10469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220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>
                <a:latin typeface="+mn-lt"/>
              </a:rPr>
              <a:t>Estimating the linear relationship:</a:t>
            </a:r>
            <a:br>
              <a:rPr lang="en-US" altLang="zh-TW" dirty="0">
                <a:latin typeface="+mn-lt"/>
              </a:rPr>
            </a:br>
            <a:r>
              <a:rPr lang="en-US" altLang="zh-TW" dirty="0">
                <a:latin typeface="+mn-lt"/>
              </a:rPr>
              <a:t>The </a:t>
            </a:r>
            <a:r>
              <a:rPr lang="en-US" altLang="zh-TW" dirty="0" smtClean="0">
                <a:latin typeface="+mn-lt"/>
              </a:rPr>
              <a:t>regression </a:t>
            </a:r>
            <a:r>
              <a:rPr lang="en-US" altLang="zh-TW" dirty="0">
                <a:latin typeface="+mn-lt"/>
              </a:rPr>
              <a:t>approach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10438" y="1462088"/>
                <a:ext cx="11631706" cy="5247470"/>
              </a:xfrm>
            </p:spPr>
            <p:txBody>
              <a:bodyPr/>
              <a:lstStyle/>
              <a:p>
                <a:r>
                  <a:rPr lang="en-US" altLang="zh-TW" dirty="0"/>
                  <a:t>The situation of </a:t>
                </a:r>
                <a:r>
                  <a:rPr lang="en-US" altLang="zh-TW" dirty="0" err="1"/>
                  <a:t>nonconstant</a:t>
                </a:r>
                <a:r>
                  <a:rPr lang="en-US" altLang="zh-TW" dirty="0"/>
                  <a:t> error distributions coupled with errors in both variables can be handled by minimizing the chi-squared merit </a:t>
                </a:r>
                <a:r>
                  <a:rPr lang="en-US" altLang="zh-TW" dirty="0" smtClean="0"/>
                  <a:t>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altLang="zh-TW" sz="2400" i="1" smtClean="0">
                              <a:latin typeface="Cambria Math"/>
                            </a:rPr>
                            <m:t>χ</m:t>
                          </m:r>
                        </m:e>
                        <m:sup>
                          <m:r>
                            <a:rPr lang="en-US" altLang="zh-TW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sz="2400" b="0" i="1" smtClean="0">
                              <a:latin typeface="Cambria Math"/>
                            </a:rPr>
                            <m:t>𝛾</m:t>
                          </m:r>
                          <m:r>
                            <a:rPr lang="en-US" altLang="zh-TW" sz="2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altLang="zh-TW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altLang="zh-TW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TW" sz="2400">
                                              <a:latin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𝐴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e>
                                      </m:func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zh-TW" altLang="en-US" sz="2400" i="1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  <m:func>
                                        <m:funcPr>
                                          <m:ctrlPr>
                                            <a:rPr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altLang="zh-TW" sz="2400">
                                              <a:latin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𝐵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e>
                                      </m:func>
                                      <m:r>
                                        <a:rPr lang="en-US" altLang="zh-TW" sz="2400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zh-TW" altLang="en-US" sz="24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altLang="zh-TW" sz="2400" b="0" i="1" smtClean="0">
                                  <a:latin typeface="Cambria Math"/>
                                </a:rPr>
                                <m:t>𝑣𝑎𝑟</m:t>
                              </m:r>
                              <m:d>
                                <m:d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zh-TW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TW" altLang="en-US" sz="2400" i="1" smtClean="0"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  <m:sup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p>
                                  </m:sSubSup>
                                </m:e>
                              </m:d>
                              <m:r>
                                <a:rPr lang="en-US" altLang="zh-TW" sz="2400" b="0" i="1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sz="2400" i="1">
                                      <a:latin typeface="Cambria Math"/>
                                    </a:rPr>
                                    <m:t>𝛾</m:t>
                                  </m:r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TW" sz="2400" i="1">
                                  <a:latin typeface="Cambria Math"/>
                                </a:rPr>
                                <m:t>𝑣𝑎𝑟</m:t>
                              </m:r>
                              <m:d>
                                <m:dPr>
                                  <m:ctrlP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zh-TW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TW" altLang="en-US" sz="2400" i="1"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en-US" altLang="zh-TW" sz="24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  <m:sup>
                                      <m:r>
                                        <a:rPr lang="en-US" altLang="zh-TW" sz="2400" b="0" i="1" smtClean="0">
                                          <a:latin typeface="Cambria Math"/>
                                        </a:rPr>
                                        <m:t>𝐵</m:t>
                                      </m:r>
                                    </m:sup>
                                  </m:sSubSup>
                                </m:e>
                              </m:d>
                            </m:den>
                          </m:f>
                        </m:e>
                      </m:nary>
                    </m:oMath>
                  </m:oMathPara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𝑣𝑎𝑟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zh-TW" alt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zh-TW" i="1">
                                <a:latin typeface="Cambria Math"/>
                              </a:rPr>
                              <m:t>𝐴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altLang="zh-TW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𝑣𝑎𝑟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zh-TW" alt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TW" altLang="en-US" i="1">
                                <a:latin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zh-TW" i="1">
                                <a:latin typeface="Cambria Math"/>
                              </a:rPr>
                              <m:t>𝐵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altLang="zh-TW" dirty="0" smtClean="0"/>
                  <a:t> is variance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b>
                              <m:sup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bSup>
                          </m:e>
                        </m:d>
                      </m:e>
                    </m:func>
                  </m:oMath>
                </a14:m>
                <a:r>
                  <a:rPr lang="en-US" altLang="zh-TW" dirty="0" smtClean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/>
                                  </a:rPr>
                                  <m:t>𝐵</m:t>
                                </m:r>
                              </m:sub>
                              <m:sup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bSup>
                          </m:e>
                        </m:d>
                      </m:e>
                    </m:func>
                  </m:oMath>
                </a14:m>
                <a:r>
                  <a:rPr lang="en-US" altLang="zh-TW" dirty="0" smtClean="0"/>
                  <a:t> with zero mean.</a:t>
                </a:r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altLang="zh-TW" dirty="0"/>
                  <a:t>If the variance as shown in the denominator was a </a:t>
                </a:r>
                <a:r>
                  <a:rPr lang="en-US" altLang="zh-TW" dirty="0" smtClean="0"/>
                  <a:t>constant , then </a:t>
                </a:r>
                <a:r>
                  <a:rPr lang="en-US" altLang="zh-TW" dirty="0"/>
                  <a:t>the minimization boils down to minimizing the sum of squared errors , which is the ordinary least squares procedure</a:t>
                </a:r>
                <a:r>
                  <a:rPr lang="en-US" altLang="zh-TW" dirty="0" smtClean="0"/>
                  <a:t>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altLang="zh-TW" dirty="0" smtClean="0"/>
                  <a:t>It can see as the sum of squared errors each 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normalized by its variance </a:t>
                </a:r>
                <a:r>
                  <a:rPr lang="en-US" altLang="zh-TW" dirty="0" smtClean="0"/>
                  <a:t>, </a:t>
                </a:r>
                <a:r>
                  <a:rPr lang="en-US" altLang="zh-TW" dirty="0"/>
                  <a:t>so </a:t>
                </a:r>
                <a:r>
                  <a:rPr lang="en-US" altLang="zh-TW" dirty="0" smtClean="0"/>
                  <a:t>this </a:t>
                </a:r>
                <a:r>
                  <a:rPr lang="en-US" altLang="zh-TW" dirty="0"/>
                  <a:t>approach to regression using the chi-squared merit function is </a:t>
                </a:r>
                <a:r>
                  <a:rPr lang="en-US" altLang="zh-TW" dirty="0" smtClean="0"/>
                  <a:t>sometimes also </a:t>
                </a:r>
                <a:r>
                  <a:rPr lang="en-US" altLang="zh-TW" dirty="0"/>
                  <a:t>called the </a:t>
                </a:r>
                <a:r>
                  <a:rPr lang="en-US" altLang="zh-TW" dirty="0">
                    <a:solidFill>
                      <a:srgbClr val="FF0000"/>
                    </a:solidFill>
                  </a:rPr>
                  <a:t>weighted least squares 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approach ( WLS )</a:t>
                </a:r>
                <a:r>
                  <a:rPr lang="en-US" altLang="zh-TW" dirty="0" smtClean="0"/>
                  <a:t>.</a:t>
                </a: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0438" y="1462088"/>
                <a:ext cx="11631706" cy="5247470"/>
              </a:xfrm>
              <a:blipFill rotWithShape="1">
                <a:blip r:embed="rId3"/>
                <a:stretch>
                  <a:fillRect l="-943" t="-1858" r="-6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0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3586</TotalTime>
  <Words>1125</Words>
  <Application>Microsoft Office PowerPoint</Application>
  <PresentationFormat>寬螢幕</PresentationFormat>
  <Paragraphs>509</Paragraphs>
  <Slides>17</Slides>
  <Notes>17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Cambria Math</vt:lpstr>
      <vt:lpstr>Office 佈景主題</vt:lpstr>
      <vt:lpstr>Equation</vt:lpstr>
      <vt:lpstr>CH7 Testing For Tradability</vt:lpstr>
      <vt:lpstr>Agenda</vt:lpstr>
      <vt:lpstr>Introduction</vt:lpstr>
      <vt:lpstr>The linear relationship</vt:lpstr>
      <vt:lpstr>Estimating the linear relationship: The multifactor approach</vt:lpstr>
      <vt:lpstr>Estimating the linear relationship: The multifactor approach</vt:lpstr>
      <vt:lpstr>Estimating the linear relationship: The regression approach</vt:lpstr>
      <vt:lpstr>Estimating the linear relationship: The regression approach</vt:lpstr>
      <vt:lpstr>Estimating the linear relationship: The regression approach</vt:lpstr>
      <vt:lpstr>Estimating the linear relationship: The regression approach</vt:lpstr>
      <vt:lpstr>Testing residual for tradability</vt:lpstr>
      <vt:lpstr>Testing residual for tradability</vt:lpstr>
      <vt:lpstr>Testing residual for tradability</vt:lpstr>
      <vt:lpstr>Testing residual for tradability</vt:lpstr>
      <vt:lpstr>Testing residual for tradability</vt:lpstr>
      <vt:lpstr>Testing residual for tradability</vt:lpstr>
      <vt:lpstr>Some problem of this chapter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CH7 Testing For Tradability</dc:title>
  <dc:creator>david</dc:creator>
  <cp:lastModifiedBy>david</cp:lastModifiedBy>
  <cp:revision>65</cp:revision>
  <dcterms:created xsi:type="dcterms:W3CDTF">2014-07-20T04:40:58Z</dcterms:created>
  <dcterms:modified xsi:type="dcterms:W3CDTF">2014-11-25T12:47:15Z</dcterms:modified>
</cp:coreProperties>
</file>